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</p:sldIdLst>
  <p:sldSz cx="32918400" cy="438912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95D"/>
    <a:srgbClr val="DD381E"/>
    <a:srgbClr val="DD289A"/>
    <a:srgbClr val="FE5C62"/>
    <a:srgbClr val="F898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6341"/>
  </p:normalViewPr>
  <p:slideViewPr>
    <p:cSldViewPr snapToGrid="0" snapToObjects="1">
      <p:cViewPr>
        <p:scale>
          <a:sx n="77" d="100"/>
          <a:sy n="77" d="100"/>
        </p:scale>
        <p:origin x="-2496" y="-100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68880" y="7183123"/>
            <a:ext cx="27980640" cy="15280640"/>
          </a:xfrm>
        </p:spPr>
        <p:txBody>
          <a:bodyPr anchor="b"/>
          <a:lstStyle>
            <a:lvl1pPr algn="ctr">
              <a:defRPr sz="21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114800" y="23053043"/>
            <a:ext cx="24688800" cy="10596877"/>
          </a:xfrm>
        </p:spPr>
        <p:txBody>
          <a:bodyPr/>
          <a:lstStyle>
            <a:lvl1pPr marL="0" indent="0" algn="ctr">
              <a:buNone/>
              <a:defRPr sz="8640"/>
            </a:lvl1pPr>
            <a:lvl2pPr marL="1645920" indent="0" algn="ctr">
              <a:buNone/>
              <a:defRPr sz="7200"/>
            </a:lvl2pPr>
            <a:lvl3pPr marL="3291840" indent="0" algn="ctr">
              <a:buNone/>
              <a:defRPr sz="6480"/>
            </a:lvl3pPr>
            <a:lvl4pPr marL="4937760" indent="0" algn="ctr">
              <a:buNone/>
              <a:defRPr sz="5760"/>
            </a:lvl4pPr>
            <a:lvl5pPr marL="6583680" indent="0" algn="ctr">
              <a:buNone/>
              <a:defRPr sz="5760"/>
            </a:lvl5pPr>
            <a:lvl6pPr marL="8229600" indent="0" algn="ctr">
              <a:buNone/>
              <a:defRPr sz="5760"/>
            </a:lvl6pPr>
            <a:lvl7pPr marL="9875520" indent="0" algn="ctr">
              <a:buNone/>
              <a:defRPr sz="5760"/>
            </a:lvl7pPr>
            <a:lvl8pPr marL="11521440" indent="0" algn="ctr">
              <a:buNone/>
              <a:defRPr sz="5760"/>
            </a:lvl8pPr>
            <a:lvl9pPr marL="13167360" indent="0" algn="ctr">
              <a:buNone/>
              <a:defRPr sz="576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BEED4-10DE-3840-B70B-A47FFA7C6F8C}" type="datetimeFigureOut">
              <a:rPr lang="en-US" smtClean="0"/>
              <a:t>5/25/22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C78A2-A085-BC49-A6F7-2A77C4A74D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4599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BEED4-10DE-3840-B70B-A47FFA7C6F8C}" type="datetimeFigureOut">
              <a:rPr lang="en-US" smtClean="0"/>
              <a:t>5/25/22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C78A2-A085-BC49-A6F7-2A77C4A74D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7726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3557232" y="2336800"/>
            <a:ext cx="7098030" cy="371957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63142" y="2336800"/>
            <a:ext cx="20882610" cy="3719576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BEED4-10DE-3840-B70B-A47FFA7C6F8C}" type="datetimeFigureOut">
              <a:rPr lang="en-US" smtClean="0"/>
              <a:t>5/25/22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C78A2-A085-BC49-A6F7-2A77C4A74D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5750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BEED4-10DE-3840-B70B-A47FFA7C6F8C}" type="datetimeFigureOut">
              <a:rPr lang="en-US" smtClean="0"/>
              <a:t>5/25/22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C78A2-A085-BC49-A6F7-2A77C4A74D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5854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45997" y="10942333"/>
            <a:ext cx="28392120" cy="18257517"/>
          </a:xfrm>
        </p:spPr>
        <p:txBody>
          <a:bodyPr anchor="b"/>
          <a:lstStyle>
            <a:lvl1pPr>
              <a:defRPr sz="21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45997" y="29372573"/>
            <a:ext cx="28392120" cy="9601197"/>
          </a:xfrm>
        </p:spPr>
        <p:txBody>
          <a:bodyPr/>
          <a:lstStyle>
            <a:lvl1pPr marL="0" indent="0">
              <a:buNone/>
              <a:defRPr sz="8640">
                <a:solidFill>
                  <a:schemeClr val="tx1"/>
                </a:solidFill>
              </a:defRPr>
            </a:lvl1pPr>
            <a:lvl2pPr marL="1645920" indent="0">
              <a:buNone/>
              <a:defRPr sz="7200">
                <a:solidFill>
                  <a:schemeClr val="tx1">
                    <a:tint val="75000"/>
                  </a:schemeClr>
                </a:solidFill>
              </a:defRPr>
            </a:lvl2pPr>
            <a:lvl3pPr marL="3291840" indent="0">
              <a:buNone/>
              <a:defRPr sz="6480">
                <a:solidFill>
                  <a:schemeClr val="tx1">
                    <a:tint val="75000"/>
                  </a:schemeClr>
                </a:solidFill>
              </a:defRPr>
            </a:lvl3pPr>
            <a:lvl4pPr marL="4937760" indent="0">
              <a:buNone/>
              <a:defRPr sz="5760">
                <a:solidFill>
                  <a:schemeClr val="tx1">
                    <a:tint val="75000"/>
                  </a:schemeClr>
                </a:solidFill>
              </a:defRPr>
            </a:lvl4pPr>
            <a:lvl5pPr marL="6583680" indent="0">
              <a:buNone/>
              <a:defRPr sz="5760">
                <a:solidFill>
                  <a:schemeClr val="tx1">
                    <a:tint val="75000"/>
                  </a:schemeClr>
                </a:solidFill>
              </a:defRPr>
            </a:lvl5pPr>
            <a:lvl6pPr marL="8229600" indent="0">
              <a:buNone/>
              <a:defRPr sz="5760">
                <a:solidFill>
                  <a:schemeClr val="tx1">
                    <a:tint val="75000"/>
                  </a:schemeClr>
                </a:solidFill>
              </a:defRPr>
            </a:lvl6pPr>
            <a:lvl7pPr marL="9875520" indent="0">
              <a:buNone/>
              <a:defRPr sz="5760">
                <a:solidFill>
                  <a:schemeClr val="tx1">
                    <a:tint val="75000"/>
                  </a:schemeClr>
                </a:solidFill>
              </a:defRPr>
            </a:lvl7pPr>
            <a:lvl8pPr marL="11521440" indent="0">
              <a:buNone/>
              <a:defRPr sz="5760">
                <a:solidFill>
                  <a:schemeClr val="tx1">
                    <a:tint val="75000"/>
                  </a:schemeClr>
                </a:solidFill>
              </a:defRPr>
            </a:lvl8pPr>
            <a:lvl9pPr marL="13167360" indent="0">
              <a:buNone/>
              <a:defRPr sz="57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BEED4-10DE-3840-B70B-A47FFA7C6F8C}" type="datetimeFigureOut">
              <a:rPr lang="en-US" smtClean="0"/>
              <a:t>5/25/22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C78A2-A085-BC49-A6F7-2A77C4A74D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4949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63140" y="11684000"/>
            <a:ext cx="13990320" cy="278485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664940" y="11684000"/>
            <a:ext cx="13990320" cy="278485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BEED4-10DE-3840-B70B-A47FFA7C6F8C}" type="datetimeFigureOut">
              <a:rPr lang="en-US" smtClean="0"/>
              <a:t>5/25/22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C78A2-A085-BC49-A6F7-2A77C4A74D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8989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7428" y="2336810"/>
            <a:ext cx="28392120" cy="848360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67431" y="10759443"/>
            <a:ext cx="13926024" cy="5273037"/>
          </a:xfrm>
        </p:spPr>
        <p:txBody>
          <a:bodyPr anchor="b"/>
          <a:lstStyle>
            <a:lvl1pPr marL="0" indent="0">
              <a:buNone/>
              <a:defRPr sz="8640" b="1"/>
            </a:lvl1pPr>
            <a:lvl2pPr marL="1645920" indent="0">
              <a:buNone/>
              <a:defRPr sz="7200" b="1"/>
            </a:lvl2pPr>
            <a:lvl3pPr marL="3291840" indent="0">
              <a:buNone/>
              <a:defRPr sz="6480" b="1"/>
            </a:lvl3pPr>
            <a:lvl4pPr marL="4937760" indent="0">
              <a:buNone/>
              <a:defRPr sz="5760" b="1"/>
            </a:lvl4pPr>
            <a:lvl5pPr marL="6583680" indent="0">
              <a:buNone/>
              <a:defRPr sz="5760" b="1"/>
            </a:lvl5pPr>
            <a:lvl6pPr marL="8229600" indent="0">
              <a:buNone/>
              <a:defRPr sz="5760" b="1"/>
            </a:lvl6pPr>
            <a:lvl7pPr marL="9875520" indent="0">
              <a:buNone/>
              <a:defRPr sz="5760" b="1"/>
            </a:lvl7pPr>
            <a:lvl8pPr marL="11521440" indent="0">
              <a:buNone/>
              <a:defRPr sz="5760" b="1"/>
            </a:lvl8pPr>
            <a:lvl9pPr marL="13167360" indent="0">
              <a:buNone/>
              <a:defRPr sz="57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67431" y="16032480"/>
            <a:ext cx="13926024" cy="235813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6664942" y="10759443"/>
            <a:ext cx="13994608" cy="5273037"/>
          </a:xfrm>
        </p:spPr>
        <p:txBody>
          <a:bodyPr anchor="b"/>
          <a:lstStyle>
            <a:lvl1pPr marL="0" indent="0">
              <a:buNone/>
              <a:defRPr sz="8640" b="1"/>
            </a:lvl1pPr>
            <a:lvl2pPr marL="1645920" indent="0">
              <a:buNone/>
              <a:defRPr sz="7200" b="1"/>
            </a:lvl2pPr>
            <a:lvl3pPr marL="3291840" indent="0">
              <a:buNone/>
              <a:defRPr sz="6480" b="1"/>
            </a:lvl3pPr>
            <a:lvl4pPr marL="4937760" indent="0">
              <a:buNone/>
              <a:defRPr sz="5760" b="1"/>
            </a:lvl4pPr>
            <a:lvl5pPr marL="6583680" indent="0">
              <a:buNone/>
              <a:defRPr sz="5760" b="1"/>
            </a:lvl5pPr>
            <a:lvl6pPr marL="8229600" indent="0">
              <a:buNone/>
              <a:defRPr sz="5760" b="1"/>
            </a:lvl6pPr>
            <a:lvl7pPr marL="9875520" indent="0">
              <a:buNone/>
              <a:defRPr sz="5760" b="1"/>
            </a:lvl7pPr>
            <a:lvl8pPr marL="11521440" indent="0">
              <a:buNone/>
              <a:defRPr sz="5760" b="1"/>
            </a:lvl8pPr>
            <a:lvl9pPr marL="13167360" indent="0">
              <a:buNone/>
              <a:defRPr sz="57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6664942" y="16032480"/>
            <a:ext cx="13994608" cy="235813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BEED4-10DE-3840-B70B-A47FFA7C6F8C}" type="datetimeFigureOut">
              <a:rPr lang="en-US" smtClean="0"/>
              <a:t>5/25/22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C78A2-A085-BC49-A6F7-2A77C4A74D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7212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BEED4-10DE-3840-B70B-A47FFA7C6F8C}" type="datetimeFigureOut">
              <a:rPr lang="en-US" smtClean="0"/>
              <a:t>5/25/22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C78A2-A085-BC49-A6F7-2A77C4A74D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0079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BEED4-10DE-3840-B70B-A47FFA7C6F8C}" type="datetimeFigureOut">
              <a:rPr lang="en-US" smtClean="0"/>
              <a:t>5/25/22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C78A2-A085-BC49-A6F7-2A77C4A74D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4227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7428" y="2926080"/>
            <a:ext cx="10617041" cy="10241280"/>
          </a:xfrm>
        </p:spPr>
        <p:txBody>
          <a:bodyPr anchor="b"/>
          <a:lstStyle>
            <a:lvl1pPr>
              <a:defRPr sz="115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994608" y="6319530"/>
            <a:ext cx="16664940" cy="31191200"/>
          </a:xfrm>
        </p:spPr>
        <p:txBody>
          <a:bodyPr/>
          <a:lstStyle>
            <a:lvl1pPr>
              <a:defRPr sz="11520"/>
            </a:lvl1pPr>
            <a:lvl2pPr>
              <a:defRPr sz="10080"/>
            </a:lvl2pPr>
            <a:lvl3pPr>
              <a:defRPr sz="8640"/>
            </a:lvl3pPr>
            <a:lvl4pPr>
              <a:defRPr sz="7200"/>
            </a:lvl4pPr>
            <a:lvl5pPr>
              <a:defRPr sz="7200"/>
            </a:lvl5pPr>
            <a:lvl6pPr>
              <a:defRPr sz="7200"/>
            </a:lvl6pPr>
            <a:lvl7pPr>
              <a:defRPr sz="7200"/>
            </a:lvl7pPr>
            <a:lvl8pPr>
              <a:defRPr sz="7200"/>
            </a:lvl8pPr>
            <a:lvl9pPr>
              <a:defRPr sz="7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67428" y="13167360"/>
            <a:ext cx="10617041" cy="24394163"/>
          </a:xfrm>
        </p:spPr>
        <p:txBody>
          <a:bodyPr/>
          <a:lstStyle>
            <a:lvl1pPr marL="0" indent="0">
              <a:buNone/>
              <a:defRPr sz="5760"/>
            </a:lvl1pPr>
            <a:lvl2pPr marL="1645920" indent="0">
              <a:buNone/>
              <a:defRPr sz="5040"/>
            </a:lvl2pPr>
            <a:lvl3pPr marL="3291840" indent="0">
              <a:buNone/>
              <a:defRPr sz="4320"/>
            </a:lvl3pPr>
            <a:lvl4pPr marL="4937760" indent="0">
              <a:buNone/>
              <a:defRPr sz="3600"/>
            </a:lvl4pPr>
            <a:lvl5pPr marL="6583680" indent="0">
              <a:buNone/>
              <a:defRPr sz="3600"/>
            </a:lvl5pPr>
            <a:lvl6pPr marL="8229600" indent="0">
              <a:buNone/>
              <a:defRPr sz="3600"/>
            </a:lvl6pPr>
            <a:lvl7pPr marL="9875520" indent="0">
              <a:buNone/>
              <a:defRPr sz="3600"/>
            </a:lvl7pPr>
            <a:lvl8pPr marL="11521440" indent="0">
              <a:buNone/>
              <a:defRPr sz="3600"/>
            </a:lvl8pPr>
            <a:lvl9pPr marL="13167360" indent="0">
              <a:buNone/>
              <a:defRPr sz="3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BEED4-10DE-3840-B70B-A47FFA7C6F8C}" type="datetimeFigureOut">
              <a:rPr lang="en-US" smtClean="0"/>
              <a:t>5/25/22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C78A2-A085-BC49-A6F7-2A77C4A74D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5710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7428" y="2926080"/>
            <a:ext cx="10617041" cy="10241280"/>
          </a:xfrm>
        </p:spPr>
        <p:txBody>
          <a:bodyPr anchor="b"/>
          <a:lstStyle>
            <a:lvl1pPr>
              <a:defRPr sz="115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994608" y="6319530"/>
            <a:ext cx="16664940" cy="31191200"/>
          </a:xfrm>
        </p:spPr>
        <p:txBody>
          <a:bodyPr anchor="t"/>
          <a:lstStyle>
            <a:lvl1pPr marL="0" indent="0">
              <a:buNone/>
              <a:defRPr sz="11520"/>
            </a:lvl1pPr>
            <a:lvl2pPr marL="1645920" indent="0">
              <a:buNone/>
              <a:defRPr sz="10080"/>
            </a:lvl2pPr>
            <a:lvl3pPr marL="3291840" indent="0">
              <a:buNone/>
              <a:defRPr sz="8640"/>
            </a:lvl3pPr>
            <a:lvl4pPr marL="4937760" indent="0">
              <a:buNone/>
              <a:defRPr sz="7200"/>
            </a:lvl4pPr>
            <a:lvl5pPr marL="6583680" indent="0">
              <a:buNone/>
              <a:defRPr sz="7200"/>
            </a:lvl5pPr>
            <a:lvl6pPr marL="8229600" indent="0">
              <a:buNone/>
              <a:defRPr sz="7200"/>
            </a:lvl6pPr>
            <a:lvl7pPr marL="9875520" indent="0">
              <a:buNone/>
              <a:defRPr sz="7200"/>
            </a:lvl7pPr>
            <a:lvl8pPr marL="11521440" indent="0">
              <a:buNone/>
              <a:defRPr sz="7200"/>
            </a:lvl8pPr>
            <a:lvl9pPr marL="13167360" indent="0">
              <a:buNone/>
              <a:defRPr sz="7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67428" y="13167360"/>
            <a:ext cx="10617041" cy="24394163"/>
          </a:xfrm>
        </p:spPr>
        <p:txBody>
          <a:bodyPr/>
          <a:lstStyle>
            <a:lvl1pPr marL="0" indent="0">
              <a:buNone/>
              <a:defRPr sz="5760"/>
            </a:lvl1pPr>
            <a:lvl2pPr marL="1645920" indent="0">
              <a:buNone/>
              <a:defRPr sz="5040"/>
            </a:lvl2pPr>
            <a:lvl3pPr marL="3291840" indent="0">
              <a:buNone/>
              <a:defRPr sz="4320"/>
            </a:lvl3pPr>
            <a:lvl4pPr marL="4937760" indent="0">
              <a:buNone/>
              <a:defRPr sz="3600"/>
            </a:lvl4pPr>
            <a:lvl5pPr marL="6583680" indent="0">
              <a:buNone/>
              <a:defRPr sz="3600"/>
            </a:lvl5pPr>
            <a:lvl6pPr marL="8229600" indent="0">
              <a:buNone/>
              <a:defRPr sz="3600"/>
            </a:lvl6pPr>
            <a:lvl7pPr marL="9875520" indent="0">
              <a:buNone/>
              <a:defRPr sz="3600"/>
            </a:lvl7pPr>
            <a:lvl8pPr marL="11521440" indent="0">
              <a:buNone/>
              <a:defRPr sz="3600"/>
            </a:lvl8pPr>
            <a:lvl9pPr marL="13167360" indent="0">
              <a:buNone/>
              <a:defRPr sz="3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BEED4-10DE-3840-B70B-A47FFA7C6F8C}" type="datetimeFigureOut">
              <a:rPr lang="en-US" smtClean="0"/>
              <a:t>5/25/22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C78A2-A085-BC49-A6F7-2A77C4A74D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4574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F795D"/>
            </a:gs>
            <a:gs pos="100000">
              <a:srgbClr val="FF0000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63140" y="2336810"/>
            <a:ext cx="28392120" cy="84836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63140" y="11684000"/>
            <a:ext cx="28392120" cy="27848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263140" y="40680650"/>
            <a:ext cx="7406640" cy="2336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4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7BEED4-10DE-3840-B70B-A47FFA7C6F8C}" type="datetimeFigureOut">
              <a:rPr lang="en-US" smtClean="0"/>
              <a:t>5/25/22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04220" y="40680650"/>
            <a:ext cx="11109960" cy="2336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4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3248620" y="40680650"/>
            <a:ext cx="7406640" cy="2336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4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6C78A2-A085-BC49-A6F7-2A77C4A74D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574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3291840" rtl="0" eaLnBrk="1" latinLnBrk="0" hangingPunct="1">
        <a:lnSpc>
          <a:spcPct val="90000"/>
        </a:lnSpc>
        <a:spcBef>
          <a:spcPct val="0"/>
        </a:spcBef>
        <a:buNone/>
        <a:defRPr sz="158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822960" indent="-822960" algn="l" defTabSz="3291840" rtl="0" eaLnBrk="1" latinLnBrk="0" hangingPunct="1">
        <a:lnSpc>
          <a:spcPct val="90000"/>
        </a:lnSpc>
        <a:spcBef>
          <a:spcPts val="3600"/>
        </a:spcBef>
        <a:buFont typeface="Arial" panose="020B0604020202020204" pitchFamily="34" charset="0"/>
        <a:buChar char="•"/>
        <a:defRPr sz="10080" kern="1200">
          <a:solidFill>
            <a:schemeClr val="tx1"/>
          </a:solidFill>
          <a:latin typeface="+mn-lt"/>
          <a:ea typeface="+mn-ea"/>
          <a:cs typeface="+mn-cs"/>
        </a:defRPr>
      </a:lvl1pPr>
      <a:lvl2pPr marL="246888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2pPr>
      <a:lvl3pPr marL="411480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7200" kern="1200">
          <a:solidFill>
            <a:schemeClr val="tx1"/>
          </a:solidFill>
          <a:latin typeface="+mn-lt"/>
          <a:ea typeface="+mn-ea"/>
          <a:cs typeface="+mn-cs"/>
        </a:defRPr>
      </a:lvl3pPr>
      <a:lvl4pPr marL="576072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4pPr>
      <a:lvl5pPr marL="740664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5pPr>
      <a:lvl6pPr marL="905256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6pPr>
      <a:lvl7pPr marL="1069848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7pPr>
      <a:lvl8pPr marL="1234440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8pPr>
      <a:lvl9pPr marL="1399032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1pPr>
      <a:lvl2pPr marL="164592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2pPr>
      <a:lvl3pPr marL="329184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3pPr>
      <a:lvl4pPr marL="493776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4pPr>
      <a:lvl5pPr marL="658368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5pPr>
      <a:lvl6pPr marL="822960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6pPr>
      <a:lvl7pPr marL="987552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7pPr>
      <a:lvl8pPr marL="1152144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8pPr>
      <a:lvl9pPr marL="1316736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4.svg"/><Relationship Id="rId39" Type="http://schemas.openxmlformats.org/officeDocument/2006/relationships/image" Target="../media/image26.png"/><Relationship Id="rId21" Type="http://schemas.openxmlformats.org/officeDocument/2006/relationships/image" Target="../media/image9.emf"/><Relationship Id="rId34" Type="http://schemas.openxmlformats.org/officeDocument/2006/relationships/image" Target="../media/image23.svg"/><Relationship Id="rId42" Type="http://schemas.openxmlformats.org/officeDocument/2006/relationships/image" Target="../media/image30.png"/><Relationship Id="rId7" Type="http://schemas.openxmlformats.org/officeDocument/2006/relationships/image" Target="../media/image5.png"/><Relationship Id="rId25" Type="http://schemas.openxmlformats.org/officeDocument/2006/relationships/image" Target="../media/image13.png"/><Relationship Id="rId33" Type="http://schemas.openxmlformats.org/officeDocument/2006/relationships/image" Target="../media/image22.png"/><Relationship Id="rId38" Type="http://schemas.openxmlformats.org/officeDocument/2006/relationships/image" Target="../media/image25.png"/><Relationship Id="rId2" Type="http://schemas.openxmlformats.org/officeDocument/2006/relationships/image" Target="../media/image1.png"/><Relationship Id="rId16" Type="http://schemas.openxmlformats.org/officeDocument/2006/relationships/image" Target="../media/image8.emf"/><Relationship Id="rId20" Type="http://schemas.openxmlformats.org/officeDocument/2006/relationships/image" Target="../media/image19.png"/><Relationship Id="rId29" Type="http://schemas.openxmlformats.org/officeDocument/2006/relationships/image" Target="../media/image17.png"/><Relationship Id="rId41" Type="http://schemas.openxmlformats.org/officeDocument/2006/relationships/image" Target="../media/image2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emf"/><Relationship Id="rId24" Type="http://schemas.openxmlformats.org/officeDocument/2006/relationships/image" Target="../media/image12.emf"/><Relationship Id="rId32" Type="http://schemas.openxmlformats.org/officeDocument/2006/relationships/image" Target="../media/image21.svg"/><Relationship Id="rId37" Type="http://schemas.openxmlformats.org/officeDocument/2006/relationships/image" Target="../media/image24.jpeg"/><Relationship Id="rId40" Type="http://schemas.openxmlformats.org/officeDocument/2006/relationships/image" Target="../media/image27.jpeg"/><Relationship Id="rId45" Type="http://schemas.openxmlformats.org/officeDocument/2006/relationships/image" Target="../media/image33.jpe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11.svg"/><Relationship Id="rId28" Type="http://schemas.openxmlformats.org/officeDocument/2006/relationships/image" Target="../media/image16.svg"/><Relationship Id="rId36" Type="http://schemas.openxmlformats.org/officeDocument/2006/relationships/image" Target="../media/image29.png"/><Relationship Id="rId10" Type="http://schemas.openxmlformats.org/officeDocument/2006/relationships/image" Target="../media/image7.emf"/><Relationship Id="rId19" Type="http://schemas.openxmlformats.org/officeDocument/2006/relationships/image" Target="../media/image18.png"/><Relationship Id="rId31" Type="http://schemas.openxmlformats.org/officeDocument/2006/relationships/image" Target="../media/image20.png"/><Relationship Id="rId44" Type="http://schemas.openxmlformats.org/officeDocument/2006/relationships/image" Target="../media/image32.jpeg"/><Relationship Id="rId4" Type="http://schemas.openxmlformats.org/officeDocument/2006/relationships/image" Target="../media/image3.emf"/><Relationship Id="rId9" Type="http://schemas.openxmlformats.org/officeDocument/2006/relationships/image" Target="../media/image6.emf"/><Relationship Id="rId22" Type="http://schemas.openxmlformats.org/officeDocument/2006/relationships/image" Target="../media/image10.png"/><Relationship Id="rId27" Type="http://schemas.openxmlformats.org/officeDocument/2006/relationships/image" Target="../media/image15.png"/><Relationship Id="rId30" Type="http://schemas.openxmlformats.org/officeDocument/2006/relationships/image" Target="../media/image18.svg"/><Relationship Id="rId35" Type="http://schemas.openxmlformats.org/officeDocument/2006/relationships/image" Target="../media/image28.png"/><Relationship Id="rId43" Type="http://schemas.openxmlformats.org/officeDocument/2006/relationships/image" Target="../media/image31.jpeg"/><Relationship Id="rId8" Type="http://schemas.openxmlformats.org/officeDocument/2006/relationships/image" Target="../media/image7.png"/><Relationship Id="rId3" Type="http://schemas.openxmlformats.org/officeDocument/2006/relationships/image" Target="../media/image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2EF3E28-CACC-B9F6-2400-F5D9FB101008}"/>
              </a:ext>
            </a:extLst>
          </p:cNvPr>
          <p:cNvSpPr/>
          <p:nvPr/>
        </p:nvSpPr>
        <p:spPr>
          <a:xfrm>
            <a:off x="1016000" y="667662"/>
            <a:ext cx="30886400" cy="5936337"/>
          </a:xfrm>
          <a:prstGeom prst="roundRect">
            <a:avLst>
              <a:gd name="adj" fmla="val 982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D6BF211C-2455-0138-F66F-9A475B7663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61246" y="1253588"/>
            <a:ext cx="4844148" cy="175837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268A75C-F168-9914-FB51-6CC288BB7011}"/>
              </a:ext>
            </a:extLst>
          </p:cNvPr>
          <p:cNvSpPr txBox="1"/>
          <p:nvPr/>
        </p:nvSpPr>
        <p:spPr>
          <a:xfrm>
            <a:off x="9176661" y="933581"/>
            <a:ext cx="1309330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400" dirty="0">
                <a:latin typeface="Helvetica" pitchFamily="2" charset="0"/>
              </a:rPr>
              <a:t>Hydrodynamic Properties of the Unitary Fermi Gas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0FE2B7-0760-DE79-C340-71102FA9D585}"/>
              </a:ext>
            </a:extLst>
          </p:cNvPr>
          <p:cNvSpPr txBox="1"/>
          <p:nvPr/>
        </p:nvSpPr>
        <p:spPr>
          <a:xfrm>
            <a:off x="3276600" y="3877156"/>
            <a:ext cx="26365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Eric Wolf, Huan Q Bui, </a:t>
            </a:r>
            <a:r>
              <a:rPr lang="en-US" sz="4800" dirty="0" err="1"/>
              <a:t>Parth</a:t>
            </a:r>
            <a:r>
              <a:rPr lang="en-US" sz="4800" dirty="0"/>
              <a:t> B Patel, </a:t>
            </a:r>
            <a:r>
              <a:rPr lang="en-US" sz="4800" dirty="0" err="1"/>
              <a:t>Zhenjie</a:t>
            </a:r>
            <a:r>
              <a:rPr lang="en-US" sz="4800" dirty="0"/>
              <a:t> Yan, Carsten </a:t>
            </a:r>
            <a:r>
              <a:rPr lang="en-US" sz="4800" dirty="0" err="1"/>
              <a:t>Robens</a:t>
            </a:r>
            <a:r>
              <a:rPr lang="en-US" sz="4800" dirty="0"/>
              <a:t>, Richard Fletcher, Martin </a:t>
            </a:r>
            <a:r>
              <a:rPr lang="en-US" sz="4800" dirty="0" err="1"/>
              <a:t>Zwierlein</a:t>
            </a:r>
            <a:endParaRPr lang="en-US" sz="4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7E498BD-80BB-CECE-FD85-C41B01622D15}"/>
              </a:ext>
            </a:extLst>
          </p:cNvPr>
          <p:cNvSpPr txBox="1"/>
          <p:nvPr/>
        </p:nvSpPr>
        <p:spPr>
          <a:xfrm>
            <a:off x="7819974" y="4994356"/>
            <a:ext cx="158066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MIT-Harvard Center for Ultracold Atoms, Research Laboratory of Electronics, Massachusetts Institute of Technology, Cambridge, MA 02139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8C58187-045A-5F22-5723-A8A5EF07F0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41740" y="1337668"/>
            <a:ext cx="7282548" cy="1649638"/>
          </a:xfrm>
          <a:prstGeom prst="rect">
            <a:avLst/>
          </a:prstGeom>
        </p:spPr>
      </p:pic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30D38A39-A91B-9F9B-8972-D4429BDFE0BE}"/>
              </a:ext>
            </a:extLst>
          </p:cNvPr>
          <p:cNvSpPr/>
          <p:nvPr/>
        </p:nvSpPr>
        <p:spPr>
          <a:xfrm>
            <a:off x="1016000" y="7631441"/>
            <a:ext cx="12293600" cy="14027953"/>
          </a:xfrm>
          <a:prstGeom prst="roundRect">
            <a:avLst>
              <a:gd name="adj" fmla="val 4055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C2ADB10-ABBF-375D-26E2-09BDE873A6E7}"/>
              </a:ext>
            </a:extLst>
          </p:cNvPr>
          <p:cNvSpPr txBox="1"/>
          <p:nvPr/>
        </p:nvSpPr>
        <p:spPr>
          <a:xfrm>
            <a:off x="1015999" y="7189925"/>
            <a:ext cx="11074400" cy="98488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5800" dirty="0"/>
              <a:t>Unitary Fermi Gas in a Box Potential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E73D6AAC-4511-6DEA-E9DA-699AB4F23D71}"/>
              </a:ext>
            </a:extLst>
          </p:cNvPr>
          <p:cNvSpPr/>
          <p:nvPr/>
        </p:nvSpPr>
        <p:spPr>
          <a:xfrm>
            <a:off x="1011500" y="22580266"/>
            <a:ext cx="16764000" cy="17161094"/>
          </a:xfrm>
          <a:prstGeom prst="roundRect">
            <a:avLst>
              <a:gd name="adj" fmla="val 313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8E1E9FD9-0B21-1921-9F3D-31D6EDCFFE27}"/>
              </a:ext>
            </a:extLst>
          </p:cNvPr>
          <p:cNvSpPr/>
          <p:nvPr/>
        </p:nvSpPr>
        <p:spPr>
          <a:xfrm>
            <a:off x="14204437" y="7631442"/>
            <a:ext cx="17697963" cy="14027953"/>
          </a:xfrm>
          <a:prstGeom prst="roundRect">
            <a:avLst>
              <a:gd name="adj" fmla="val 350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D610C657-66AE-21C3-1DCB-0362B092EBF8}"/>
              </a:ext>
            </a:extLst>
          </p:cNvPr>
          <p:cNvSpPr/>
          <p:nvPr/>
        </p:nvSpPr>
        <p:spPr>
          <a:xfrm>
            <a:off x="18713992" y="22584444"/>
            <a:ext cx="13139051" cy="17161094"/>
          </a:xfrm>
          <a:prstGeom prst="roundRect">
            <a:avLst>
              <a:gd name="adj" fmla="val 460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9F2D36C8-3600-04D4-CB61-3CF0F7D6E9EF}"/>
              </a:ext>
            </a:extLst>
          </p:cNvPr>
          <p:cNvSpPr/>
          <p:nvPr/>
        </p:nvSpPr>
        <p:spPr>
          <a:xfrm>
            <a:off x="1016000" y="40757547"/>
            <a:ext cx="14782800" cy="246132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4B43C9E5-843C-C6B6-C3FF-91597C126DC2}"/>
              </a:ext>
            </a:extLst>
          </p:cNvPr>
          <p:cNvSpPr/>
          <p:nvPr/>
        </p:nvSpPr>
        <p:spPr>
          <a:xfrm>
            <a:off x="17119600" y="40757547"/>
            <a:ext cx="14782800" cy="246132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585B7A2-6A76-091C-2DE4-1DCF66D82F45}"/>
              </a:ext>
            </a:extLst>
          </p:cNvPr>
          <p:cNvSpPr txBox="1"/>
          <p:nvPr/>
        </p:nvSpPr>
        <p:spPr>
          <a:xfrm>
            <a:off x="17119600" y="40275300"/>
            <a:ext cx="2900218" cy="98488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5800" dirty="0"/>
              <a:t>Funding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4D7897F-3DB8-E290-AEB3-E35A9260D572}"/>
              </a:ext>
            </a:extLst>
          </p:cNvPr>
          <p:cNvSpPr txBox="1"/>
          <p:nvPr/>
        </p:nvSpPr>
        <p:spPr>
          <a:xfrm>
            <a:off x="1015999" y="40185135"/>
            <a:ext cx="3595757" cy="98488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5800" dirty="0"/>
              <a:t>References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668C996-A8F1-0603-0C91-EAB6AA9CA806}"/>
              </a:ext>
            </a:extLst>
          </p:cNvPr>
          <p:cNvSpPr txBox="1"/>
          <p:nvPr/>
        </p:nvSpPr>
        <p:spPr>
          <a:xfrm>
            <a:off x="1015999" y="22231807"/>
            <a:ext cx="11074400" cy="98488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5800" dirty="0"/>
              <a:t>Density Response – First Sound [2]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27619A0-024D-4B7E-590F-2110E3BBA458}"/>
              </a:ext>
            </a:extLst>
          </p:cNvPr>
          <p:cNvSpPr txBox="1"/>
          <p:nvPr/>
        </p:nvSpPr>
        <p:spPr>
          <a:xfrm>
            <a:off x="14204437" y="7189925"/>
            <a:ext cx="13185360" cy="98488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5800" dirty="0"/>
              <a:t>Temperature Response – Second Sound [3]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61B2CD8-A659-DB02-CFF1-22982738DDAC}"/>
              </a:ext>
            </a:extLst>
          </p:cNvPr>
          <p:cNvSpPr txBox="1"/>
          <p:nvPr/>
        </p:nvSpPr>
        <p:spPr>
          <a:xfrm>
            <a:off x="18719533" y="22231807"/>
            <a:ext cx="11888929" cy="98488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5800" dirty="0"/>
              <a:t>Hydrodynamics – Transport Properties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88912C7-1BE0-4FEA-6432-7CB55C32EE5B}"/>
              </a:ext>
            </a:extLst>
          </p:cNvPr>
          <p:cNvSpPr txBox="1"/>
          <p:nvPr/>
        </p:nvSpPr>
        <p:spPr>
          <a:xfrm>
            <a:off x="1615797" y="15473769"/>
            <a:ext cx="2995959" cy="584775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3200" dirty="0"/>
              <a:t>Box Potential [1]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3767F95-1786-75BC-6E5C-5ACE0D68869C}"/>
              </a:ext>
            </a:extLst>
          </p:cNvPr>
          <p:cNvSpPr txBox="1"/>
          <p:nvPr/>
        </p:nvSpPr>
        <p:spPr>
          <a:xfrm>
            <a:off x="1314450" y="16566595"/>
            <a:ext cx="45720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Hollow blue-detuned beams realize (quasi) flat potential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Reduces influence of trap averaging &amp; targets smaller range of densities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Residual harmonic trap in axial dimension allows momentum-space imaging 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C9F7974-CC31-C49F-0DB0-A34B4863126A}"/>
              </a:ext>
            </a:extLst>
          </p:cNvPr>
          <p:cNvSpPr txBox="1"/>
          <p:nvPr/>
        </p:nvSpPr>
        <p:spPr>
          <a:xfrm>
            <a:off x="1615797" y="8387815"/>
            <a:ext cx="3203854" cy="584775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3200" dirty="0"/>
              <a:t>Unitary Fermi Gas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4A15A1B-364C-A601-1AC9-A9F945680D5B}"/>
                  </a:ext>
                </a:extLst>
              </p:cNvPr>
              <p:cNvSpPr txBox="1"/>
              <p:nvPr/>
            </p:nvSpPr>
            <p:spPr>
              <a:xfrm>
                <a:off x="1251123" y="9845083"/>
                <a:ext cx="5849903" cy="44012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Strongly-interacting fermion systems - difficult to analyze a priori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Relevant to systems ranging from neutron stars to high-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2800" dirty="0"/>
                  <a:t> superconductors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Unitary Fermi gas is scale-invariant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Realize unitarity with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−|3⟩</m:t>
                    </m:r>
                  </m:oMath>
                </a14:m>
                <a:r>
                  <a:rPr lang="en-US" sz="2800" dirty="0"/>
                  <a:t> </a:t>
                </a:r>
                <a:r>
                  <a:rPr lang="en-US" sz="2800" dirty="0" err="1"/>
                  <a:t>Feshbach</a:t>
                </a:r>
                <a:r>
                  <a:rPr lang="en-US" sz="2800" dirty="0"/>
                  <a:t> resonance in </a:t>
                </a:r>
                <a:r>
                  <a:rPr lang="en-US" sz="2800" baseline="30000" dirty="0"/>
                  <a:t>6</a:t>
                </a:r>
                <a:r>
                  <a:rPr lang="en-US" sz="2800" dirty="0"/>
                  <a:t>Li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Evaporatively cool spin mixture to below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</m:sSub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4A15A1B-364C-A601-1AC9-A9F945680D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1123" y="9845083"/>
                <a:ext cx="5849903" cy="4401205"/>
              </a:xfrm>
              <a:prstGeom prst="rect">
                <a:avLst/>
              </a:prstGeom>
              <a:blipFill>
                <a:blip r:embed="rId5"/>
                <a:stretch>
                  <a:fillRect l="-1948" t="-1729" r="-1299" b="-2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2" name="Picture 31">
            <a:extLst>
              <a:ext uri="{FF2B5EF4-FFF2-40B4-BE49-F238E27FC236}">
                <a16:creationId xmlns:a16="http://schemas.microsoft.com/office/drawing/2014/main" id="{7DE96029-FBF3-A958-1007-F37AF79AF1C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0389" y="8474478"/>
            <a:ext cx="5030750" cy="3741178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C047F2D2-6A92-CBA6-E607-662578262A8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16415" y="29778163"/>
            <a:ext cx="3765126" cy="2778418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F1B39396-F39C-3D5B-8231-23A8AA657E5D}"/>
              </a:ext>
            </a:extLst>
          </p:cNvPr>
          <p:cNvSpPr txBox="1"/>
          <p:nvPr/>
        </p:nvSpPr>
        <p:spPr>
          <a:xfrm>
            <a:off x="1609998" y="23632531"/>
            <a:ext cx="2097030" cy="584775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3200" dirty="0"/>
              <a:t>First Sound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BE774A9B-02BC-9981-9CF7-B711613AD6B4}"/>
                  </a:ext>
                </a:extLst>
              </p:cNvPr>
              <p:cNvSpPr txBox="1"/>
              <p:nvPr/>
            </p:nvSpPr>
            <p:spPr>
              <a:xfrm>
                <a:off x="1251123" y="24565765"/>
                <a:ext cx="6330839" cy="45821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Density oscillations: in-phase oscillation of normal and superfluid phase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Excite by shaking box walls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Image density waves in situ – extract wavevector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800" dirty="0"/>
                  <a:t> for a given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US" sz="2800" dirty="0"/>
                  <a:t> to get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endParaRPr lang="en-US" sz="28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Speed of sound in scale-invariant system  given by system energy: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𝑚</m:t>
                    </m:r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9</m:t>
                        </m:r>
                      </m:den>
                    </m:f>
                    <m:f>
                      <m:f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</m:oMath>
                </a14:m>
                <a:endParaRPr lang="en-US" sz="28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Agrees with experimental results </a:t>
                </a: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BE774A9B-02BC-9981-9CF7-B711613AD6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1123" y="24565765"/>
                <a:ext cx="6330839" cy="4582152"/>
              </a:xfrm>
              <a:prstGeom prst="rect">
                <a:avLst/>
              </a:prstGeom>
              <a:blipFill>
                <a:blip r:embed="rId8"/>
                <a:stretch>
                  <a:fillRect l="-1800" t="-1385" b="-27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1" name="Picture 40">
            <a:extLst>
              <a:ext uri="{FF2B5EF4-FFF2-40B4-BE49-F238E27FC236}">
                <a16:creationId xmlns:a16="http://schemas.microsoft.com/office/drawing/2014/main" id="{F21BD835-DE44-BA5B-D3FB-26392046C37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0134" y="24343086"/>
            <a:ext cx="2861657" cy="2861657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94A56B51-0632-8234-3352-E28476F4C0E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1860" y="24323608"/>
            <a:ext cx="2861656" cy="2861656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AED4138B-824E-D208-4443-82F95748A0D6}"/>
              </a:ext>
            </a:extLst>
          </p:cNvPr>
          <p:cNvSpPr txBox="1"/>
          <p:nvPr/>
        </p:nvSpPr>
        <p:spPr>
          <a:xfrm>
            <a:off x="1615797" y="33259175"/>
            <a:ext cx="5750131" cy="584775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3200" dirty="0"/>
              <a:t>Resonant Modes and Dissipation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845E52B3-8549-8A06-7196-463CCE31446B}"/>
                  </a:ext>
                </a:extLst>
              </p:cNvPr>
              <p:cNvSpPr txBox="1"/>
              <p:nvPr/>
            </p:nvSpPr>
            <p:spPr>
              <a:xfrm>
                <a:off x="1314450" y="34003918"/>
                <a:ext cx="4601374" cy="56938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Sound speed constrained by scale invariance, but dissipation is not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Hydrodynamics predicts damping rate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latin typeface="Cambria Math" panose="02040503050406030204" pitchFamily="18" charset="0"/>
                      </a:rPr>
                      <m:t>Γ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∝</m:t>
                    </m:r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800" dirty="0"/>
                  <a:t>, with proportionality constant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sz="2800" dirty="0"/>
                  <a:t>, the sound diffusivity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sz="2800" dirty="0"/>
                  <a:t> depends on shear viscosity and thermal conductivity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Measure damping vs. k using width of resonant box modes – extract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845E52B3-8549-8A06-7196-463CCE3144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4450" y="34003918"/>
                <a:ext cx="4601374" cy="5693866"/>
              </a:xfrm>
              <a:prstGeom prst="rect">
                <a:avLst/>
              </a:prstGeom>
              <a:blipFill>
                <a:blip r:embed="rId15"/>
                <a:stretch>
                  <a:fillRect l="-2204" t="-1114" r="-1653" b="-20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Rectangle 69">
            <a:extLst>
              <a:ext uri="{FF2B5EF4-FFF2-40B4-BE49-F238E27FC236}">
                <a16:creationId xmlns:a16="http://schemas.microsoft.com/office/drawing/2014/main" id="{5B34D162-DD58-21B0-59F4-920D21200213}"/>
              </a:ext>
            </a:extLst>
          </p:cNvPr>
          <p:cNvSpPr/>
          <p:nvPr/>
        </p:nvSpPr>
        <p:spPr>
          <a:xfrm>
            <a:off x="7581963" y="36197711"/>
            <a:ext cx="238011" cy="1900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6" name="Picture 75">
            <a:extLst>
              <a:ext uri="{FF2B5EF4-FFF2-40B4-BE49-F238E27FC236}">
                <a16:creationId xmlns:a16="http://schemas.microsoft.com/office/drawing/2014/main" id="{AA416C20-2457-0B4A-63C6-88E29D5165F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6309" y="34221864"/>
            <a:ext cx="3779735" cy="473966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D9D7E09C-5B99-B94A-9BB1-AADBE63487AA}"/>
                  </a:ext>
                </a:extLst>
              </p:cNvPr>
              <p:cNvSpPr txBox="1"/>
              <p:nvPr/>
            </p:nvSpPr>
            <p:spPr>
              <a:xfrm>
                <a:off x="13830429" y="25389193"/>
                <a:ext cx="848638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4400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D9D7E09C-5B99-B94A-9BB1-AADBE63487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30429" y="25389193"/>
                <a:ext cx="848638" cy="769441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B20FDE7A-189B-D904-FF7F-3EC68E3B3DCA}"/>
                  </a:ext>
                </a:extLst>
              </p:cNvPr>
              <p:cNvSpPr txBox="1"/>
              <p:nvPr/>
            </p:nvSpPr>
            <p:spPr>
              <a:xfrm>
                <a:off x="10352506" y="25342354"/>
                <a:ext cx="848638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n-US" sz="4400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B20FDE7A-189B-D904-FF7F-3EC68E3B3D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52506" y="25342354"/>
                <a:ext cx="848638" cy="769441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5" name="Group 84">
            <a:extLst>
              <a:ext uri="{FF2B5EF4-FFF2-40B4-BE49-F238E27FC236}">
                <a16:creationId xmlns:a16="http://schemas.microsoft.com/office/drawing/2014/main" id="{75A994D6-2BF8-615A-29D0-B27AFFC63496}"/>
              </a:ext>
            </a:extLst>
          </p:cNvPr>
          <p:cNvGrpSpPr/>
          <p:nvPr/>
        </p:nvGrpSpPr>
        <p:grpSpPr>
          <a:xfrm>
            <a:off x="8157029" y="28027097"/>
            <a:ext cx="9428622" cy="4797545"/>
            <a:chOff x="8157029" y="28027097"/>
            <a:chExt cx="9428622" cy="4797545"/>
          </a:xfrm>
        </p:grpSpPr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5B4A35AB-E355-0471-7204-52849A9EFB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567"/>
            <a:stretch/>
          </p:blipFill>
          <p:spPr>
            <a:xfrm>
              <a:off x="8438792" y="28155984"/>
              <a:ext cx="9146859" cy="4668658"/>
            </a:xfrm>
            <a:prstGeom prst="rect">
              <a:avLst/>
            </a:prstGeom>
          </p:spPr>
        </p:pic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BD8C084C-4C19-3000-6A35-52283698F3C3}"/>
                </a:ext>
              </a:extLst>
            </p:cNvPr>
            <p:cNvSpPr/>
            <p:nvPr/>
          </p:nvSpPr>
          <p:spPr>
            <a:xfrm>
              <a:off x="8157029" y="28027097"/>
              <a:ext cx="725714" cy="6241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82DC80B4-92D7-08F0-50BE-517050006BEC}"/>
                </a:ext>
              </a:extLst>
            </p:cNvPr>
            <p:cNvSpPr/>
            <p:nvPr/>
          </p:nvSpPr>
          <p:spPr>
            <a:xfrm>
              <a:off x="13010773" y="28111336"/>
              <a:ext cx="518051" cy="4556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8" name="TextBox 87">
            <a:extLst>
              <a:ext uri="{FF2B5EF4-FFF2-40B4-BE49-F238E27FC236}">
                <a16:creationId xmlns:a16="http://schemas.microsoft.com/office/drawing/2014/main" id="{D0899CEA-E47D-427C-1D5F-C9B7F0FC49B8}"/>
              </a:ext>
            </a:extLst>
          </p:cNvPr>
          <p:cNvSpPr txBox="1"/>
          <p:nvPr/>
        </p:nvSpPr>
        <p:spPr>
          <a:xfrm>
            <a:off x="14809459" y="8361984"/>
            <a:ext cx="2690725" cy="584775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Second Sound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41B7A3AD-A4F0-63A3-D8DB-B34C3770FAB8}"/>
              </a:ext>
            </a:extLst>
          </p:cNvPr>
          <p:cNvSpPr txBox="1"/>
          <p:nvPr/>
        </p:nvSpPr>
        <p:spPr>
          <a:xfrm>
            <a:off x="14420231" y="9186819"/>
            <a:ext cx="6926332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Temperature oscillations: out-of-phase oscillations of normal and superfluid phase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Excite oscillations by driving high-frequency sound waves to locally heat the gas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Measure temperature locally using RF spectroscopy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Second sound is only present below the superfluid transition temperature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Damping rate of second sound gives thermal conductivity</a:t>
            </a:r>
          </a:p>
        </p:txBody>
      </p:sp>
      <p:pic>
        <p:nvPicPr>
          <p:cNvPr id="93" name="Graphic 92">
            <a:extLst>
              <a:ext uri="{FF2B5EF4-FFF2-40B4-BE49-F238E27FC236}">
                <a16:creationId xmlns:a16="http://schemas.microsoft.com/office/drawing/2014/main" id="{8D038B5E-0F67-CCC5-8FDD-5608A90D33EE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6956513" y="12299711"/>
            <a:ext cx="5440857" cy="3920268"/>
          </a:xfrm>
          <a:prstGeom prst="rect">
            <a:avLst/>
          </a:prstGeom>
        </p:spPr>
      </p:pic>
      <p:grpSp>
        <p:nvGrpSpPr>
          <p:cNvPr id="99" name="Group 98">
            <a:extLst>
              <a:ext uri="{FF2B5EF4-FFF2-40B4-BE49-F238E27FC236}">
                <a16:creationId xmlns:a16="http://schemas.microsoft.com/office/drawing/2014/main" id="{296096B6-5D2E-C3BA-9323-CDDA970E5F2D}"/>
              </a:ext>
            </a:extLst>
          </p:cNvPr>
          <p:cNvGrpSpPr/>
          <p:nvPr/>
        </p:nvGrpSpPr>
        <p:grpSpPr>
          <a:xfrm>
            <a:off x="17367258" y="14217135"/>
            <a:ext cx="7431731" cy="3062493"/>
            <a:chOff x="13796630" y="14661869"/>
            <a:chExt cx="7431731" cy="3062493"/>
          </a:xfrm>
        </p:grpSpPr>
        <p:pic>
          <p:nvPicPr>
            <p:cNvPr id="95" name="Picture 94">
              <a:extLst>
                <a:ext uri="{FF2B5EF4-FFF2-40B4-BE49-F238E27FC236}">
                  <a16:creationId xmlns:a16="http://schemas.microsoft.com/office/drawing/2014/main" id="{C7CB8CF9-D312-8902-98BE-E1DA6E86C5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9409" b="46228"/>
            <a:stretch/>
          </p:blipFill>
          <p:spPr>
            <a:xfrm>
              <a:off x="13796630" y="14661869"/>
              <a:ext cx="7431731" cy="2553789"/>
            </a:xfrm>
            <a:prstGeom prst="rect">
              <a:avLst/>
            </a:prstGeom>
          </p:spPr>
        </p:pic>
        <p:pic>
          <p:nvPicPr>
            <p:cNvPr id="98" name="Picture 97">
              <a:extLst>
                <a:ext uri="{FF2B5EF4-FFF2-40B4-BE49-F238E27FC236}">
                  <a16:creationId xmlns:a16="http://schemas.microsoft.com/office/drawing/2014/main" id="{C12FA8FB-2104-2A3D-98BB-670237DC83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4893" b="6437"/>
            <a:stretch/>
          </p:blipFill>
          <p:spPr>
            <a:xfrm>
              <a:off x="13796630" y="17080024"/>
              <a:ext cx="7431731" cy="644338"/>
            </a:xfrm>
            <a:prstGeom prst="rect">
              <a:avLst/>
            </a:prstGeom>
          </p:spPr>
        </p:pic>
      </p:grpSp>
      <p:pic>
        <p:nvPicPr>
          <p:cNvPr id="105" name="Graphic 104">
            <a:extLst>
              <a:ext uri="{FF2B5EF4-FFF2-40B4-BE49-F238E27FC236}">
                <a16:creationId xmlns:a16="http://schemas.microsoft.com/office/drawing/2014/main" id="{98608632-F3FD-5A8B-9C35-FCC294DEE31B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14132101" y="14192303"/>
            <a:ext cx="3963542" cy="2841785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:a16="http://schemas.microsoft.com/office/drawing/2014/main" id="{48FB572C-D12D-892B-A9E2-7B07847E6956}"/>
              </a:ext>
            </a:extLst>
          </p:cNvPr>
          <p:cNvPicPr>
            <a:picLocks noChangeAspect="1"/>
          </p:cNvPicPr>
          <p:nvPr/>
        </p:nvPicPr>
        <p:blipFill rotWithShape="1"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rcRect l="13345" r="11397"/>
          <a:stretch/>
        </p:blipFill>
        <p:spPr>
          <a:xfrm>
            <a:off x="14532462" y="17638726"/>
            <a:ext cx="3162821" cy="2841784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:a16="http://schemas.microsoft.com/office/drawing/2014/main" id="{8BE96AE7-78D5-6AF8-5380-DAF5C2D538BC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14763970" y="16775270"/>
            <a:ext cx="1780133" cy="809151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:a16="http://schemas.microsoft.com/office/drawing/2014/main" id="{9DD5A991-F587-C2D6-37DE-175C9E4C5EB1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24064261" y="33089041"/>
            <a:ext cx="7343083" cy="5775962"/>
          </a:xfrm>
          <a:prstGeom prst="rect">
            <a:avLst/>
          </a:prstGeom>
        </p:spPr>
      </p:pic>
      <p:sp>
        <p:nvSpPr>
          <p:cNvPr id="112" name="TextBox 111">
            <a:extLst>
              <a:ext uri="{FF2B5EF4-FFF2-40B4-BE49-F238E27FC236}">
                <a16:creationId xmlns:a16="http://schemas.microsoft.com/office/drawing/2014/main" id="{47F190DA-5A77-227D-3878-F9918457BA66}"/>
              </a:ext>
            </a:extLst>
          </p:cNvPr>
          <p:cNvSpPr txBox="1"/>
          <p:nvPr/>
        </p:nvSpPr>
        <p:spPr>
          <a:xfrm>
            <a:off x="19219045" y="38900016"/>
            <a:ext cx="124783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Red diamond [5], green line [6], pink line [7], cyan line [8], orange line [9]</a:t>
            </a:r>
          </a:p>
        </p:txBody>
      </p:sp>
      <p:pic>
        <p:nvPicPr>
          <p:cNvPr id="115" name="Graphic 114">
            <a:extLst>
              <a:ext uri="{FF2B5EF4-FFF2-40B4-BE49-F238E27FC236}">
                <a16:creationId xmlns:a16="http://schemas.microsoft.com/office/drawing/2014/main" id="{A2D68300-56D7-E686-9CA8-78AF7440531B}"/>
              </a:ext>
            </a:extLst>
          </p:cNvPr>
          <p:cNvPicPr>
            <a:picLocks noChangeAspect="1"/>
          </p:cNvPicPr>
          <p:nvPr/>
        </p:nvPicPr>
        <p:blipFill rotWithShape="1">
          <a:blip r:embed="rId3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4"/>
              </a:ext>
            </a:extLst>
          </a:blip>
          <a:srcRect l="-15139" r="-1"/>
          <a:stretch/>
        </p:blipFill>
        <p:spPr>
          <a:xfrm>
            <a:off x="17119600" y="27735074"/>
            <a:ext cx="14287744" cy="5257439"/>
          </a:xfrm>
          <a:prstGeom prst="rect">
            <a:avLst/>
          </a:prstGeom>
        </p:spPr>
      </p:pic>
      <p:sp>
        <p:nvSpPr>
          <p:cNvPr id="116" name="TextBox 115">
            <a:extLst>
              <a:ext uri="{FF2B5EF4-FFF2-40B4-BE49-F238E27FC236}">
                <a16:creationId xmlns:a16="http://schemas.microsoft.com/office/drawing/2014/main" id="{58E6956A-B6DD-7C53-0342-94BBB8892266}"/>
              </a:ext>
            </a:extLst>
          </p:cNvPr>
          <p:cNvSpPr txBox="1"/>
          <p:nvPr/>
        </p:nvSpPr>
        <p:spPr>
          <a:xfrm>
            <a:off x="19249533" y="23927717"/>
            <a:ext cx="4814728" cy="584775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3200" dirty="0"/>
              <a:t>Hydrodynamic Quantities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97E205E7-7403-B996-0FB7-2EE8CC741270}"/>
                  </a:ext>
                </a:extLst>
              </p:cNvPr>
              <p:cNvSpPr txBox="1"/>
              <p:nvPr/>
            </p:nvSpPr>
            <p:spPr>
              <a:xfrm>
                <a:off x="18957954" y="24938495"/>
                <a:ext cx="12709323" cy="22467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Hydrodynamic quantities above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2800" dirty="0"/>
                  <a:t>: shear viscosity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n-US" sz="2800" dirty="0"/>
                  <a:t> and thermal conductivity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𝜅</m:t>
                    </m:r>
                  </m:oMath>
                </a14:m>
                <a:endParaRPr lang="en-US" sz="28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Bulk viscosity vanishes for scale invariant system; below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2800" dirty="0"/>
                  <a:t>, superfluid density is conserved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First sound dissipation given by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𝜅</m:t>
                    </m:r>
                  </m:oMath>
                </a14:m>
                <a:r>
                  <a:rPr lang="en-US" sz="2800" dirty="0"/>
                  <a:t> and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n-US" sz="2800" dirty="0"/>
                  <a:t>; second sound dissipation by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𝜅</m:t>
                    </m:r>
                  </m:oMath>
                </a14:m>
                <a:r>
                  <a:rPr lang="en-US" sz="28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</m:oMath>
                </a14:m>
                <a:endParaRPr lang="en-US" sz="28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Together with equation of state [4], first and second sound give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n-US" sz="2800" dirty="0"/>
                  <a:t> and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US" sz="2800" dirty="0"/>
                  <a:t> above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97E205E7-7403-B996-0FB7-2EE8CC7412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57954" y="24938495"/>
                <a:ext cx="12709323" cy="2246769"/>
              </a:xfrm>
              <a:prstGeom prst="rect">
                <a:avLst/>
              </a:prstGeom>
              <a:blipFill>
                <a:blip r:embed="rId35"/>
                <a:stretch>
                  <a:fillRect l="-798" t="-2809" b="-67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8" name="TextBox 117">
            <a:extLst>
              <a:ext uri="{FF2B5EF4-FFF2-40B4-BE49-F238E27FC236}">
                <a16:creationId xmlns:a16="http://schemas.microsoft.com/office/drawing/2014/main" id="{65358F2A-5063-5288-C192-8CEBA5AD191E}"/>
              </a:ext>
            </a:extLst>
          </p:cNvPr>
          <p:cNvSpPr txBox="1"/>
          <p:nvPr/>
        </p:nvSpPr>
        <p:spPr>
          <a:xfrm>
            <a:off x="18981763" y="32992514"/>
            <a:ext cx="1420787" cy="584775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3200" dirty="0"/>
              <a:t>Results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A4B0EB16-2DDD-9A9D-7028-CCE0569FA7AA}"/>
                  </a:ext>
                </a:extLst>
              </p:cNvPr>
              <p:cNvSpPr txBox="1"/>
              <p:nvPr/>
            </p:nvSpPr>
            <p:spPr>
              <a:xfrm>
                <a:off x="18965895" y="33917562"/>
                <a:ext cx="5285590" cy="45468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Viscosity in reasonable agreement with prior results and theory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Thermal conductivity differs strongly from theory predictions near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endParaRPr lang="en-US" sz="28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Prandtl number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𝜂</m:t>
                        </m:r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𝜅</m:t>
                        </m:r>
                      </m:den>
                    </m:f>
                  </m:oMath>
                </a14:m>
                <a:r>
                  <a:rPr lang="en-US" sz="2800" dirty="0"/>
                  <a:t>, ratio of momentum to thermal diffusivity, remains close to typical 2/3 value for gases </a:t>
                </a:r>
              </a:p>
            </p:txBody>
          </p:sp>
        </mc:Choice>
        <mc:Fallback xmlns="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A4B0EB16-2DDD-9A9D-7028-CCE0569FA7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65895" y="33917562"/>
                <a:ext cx="5285590" cy="4546822"/>
              </a:xfrm>
              <a:prstGeom prst="rect">
                <a:avLst/>
              </a:prstGeom>
              <a:blipFill>
                <a:blip r:embed="rId36"/>
                <a:stretch>
                  <a:fillRect l="-2158" t="-1393" b="-27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2" name="TextBox 121">
            <a:extLst>
              <a:ext uri="{FF2B5EF4-FFF2-40B4-BE49-F238E27FC236}">
                <a16:creationId xmlns:a16="http://schemas.microsoft.com/office/drawing/2014/main" id="{363F2712-821D-14B3-EEA1-0DACABEE6632}"/>
              </a:ext>
            </a:extLst>
          </p:cNvPr>
          <p:cNvSpPr txBox="1"/>
          <p:nvPr/>
        </p:nvSpPr>
        <p:spPr>
          <a:xfrm>
            <a:off x="1339223" y="41258792"/>
            <a:ext cx="542690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[1] B. Mukherjee et al., </a:t>
            </a:r>
            <a:r>
              <a:rPr lang="en-US" sz="2800" i="1" dirty="0"/>
              <a:t>PRL</a:t>
            </a:r>
            <a:r>
              <a:rPr lang="en-US" sz="2800" dirty="0"/>
              <a:t> 2017</a:t>
            </a:r>
          </a:p>
          <a:p>
            <a:r>
              <a:rPr lang="en-US" sz="2800" dirty="0"/>
              <a:t>[2] P.B. Patel et al., </a:t>
            </a:r>
            <a:r>
              <a:rPr lang="en-US" sz="2800" i="1" dirty="0"/>
              <a:t>Science</a:t>
            </a:r>
            <a:r>
              <a:rPr lang="en-US" sz="2800" dirty="0"/>
              <a:t> 2020</a:t>
            </a:r>
          </a:p>
          <a:p>
            <a:r>
              <a:rPr lang="en-US" sz="2800" dirty="0"/>
              <a:t>[3] Z. Yan et al., in preparation</a:t>
            </a:r>
          </a:p>
          <a:p>
            <a:r>
              <a:rPr lang="en-US" sz="2800" dirty="0"/>
              <a:t>[4] M.J.H. Ku et al., </a:t>
            </a:r>
            <a:r>
              <a:rPr lang="en-US" sz="2800" i="1" dirty="0"/>
              <a:t>Science</a:t>
            </a:r>
            <a:r>
              <a:rPr lang="en-US" sz="2800" dirty="0"/>
              <a:t> 2012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836EEA1A-855E-0060-9A7F-53427B9D07BD}"/>
              </a:ext>
            </a:extLst>
          </p:cNvPr>
          <p:cNvSpPr txBox="1"/>
          <p:nvPr/>
        </p:nvSpPr>
        <p:spPr>
          <a:xfrm>
            <a:off x="6726632" y="40920140"/>
            <a:ext cx="658296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[5] L. Baird et al., </a:t>
            </a:r>
            <a:r>
              <a:rPr lang="en-US" sz="2800" i="1" dirty="0"/>
              <a:t>PRL</a:t>
            </a:r>
            <a:r>
              <a:rPr lang="en-US" sz="2800" dirty="0"/>
              <a:t> 2019</a:t>
            </a:r>
          </a:p>
          <a:p>
            <a:r>
              <a:rPr lang="en-US" sz="2800" dirty="0"/>
              <a:t>[6] B. Frank et al., </a:t>
            </a:r>
            <a:r>
              <a:rPr lang="en-US" sz="2800" i="1" dirty="0"/>
              <a:t>Phys Rev Research 2020</a:t>
            </a:r>
            <a:endParaRPr lang="en-US" sz="2800" dirty="0"/>
          </a:p>
          <a:p>
            <a:r>
              <a:rPr lang="en-US" sz="2800" dirty="0"/>
              <a:t>[7] J. A. Joseph et al., </a:t>
            </a:r>
            <a:r>
              <a:rPr lang="en-US" sz="2800" i="1" dirty="0"/>
              <a:t>PRL</a:t>
            </a:r>
            <a:r>
              <a:rPr lang="en-US" sz="2800" dirty="0"/>
              <a:t> 2015</a:t>
            </a:r>
          </a:p>
          <a:p>
            <a:r>
              <a:rPr lang="en-US" sz="2800" dirty="0"/>
              <a:t>[8] M. Bluhm et al., </a:t>
            </a:r>
            <a:r>
              <a:rPr lang="en-US" sz="2800" i="1" dirty="0"/>
              <a:t>PRL</a:t>
            </a:r>
            <a:r>
              <a:rPr lang="en-US" sz="2800" dirty="0"/>
              <a:t> 2017</a:t>
            </a:r>
          </a:p>
          <a:p>
            <a:r>
              <a:rPr lang="en-US" sz="2800" dirty="0"/>
              <a:t>[9] T. </a:t>
            </a:r>
            <a:r>
              <a:rPr lang="en-US" sz="2800" dirty="0" err="1"/>
              <a:t>Enss</a:t>
            </a:r>
            <a:r>
              <a:rPr lang="en-US" sz="2800" dirty="0"/>
              <a:t> et al., </a:t>
            </a:r>
            <a:r>
              <a:rPr lang="en-US" sz="2800" i="1" dirty="0"/>
              <a:t>Annals of Physics</a:t>
            </a:r>
            <a:r>
              <a:rPr lang="en-US" sz="2800" dirty="0"/>
              <a:t> 2011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FBDF6CF9-7B85-1941-9951-931D4762DC1B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4036" y="30384191"/>
            <a:ext cx="3765127" cy="21061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C29F92A-A242-0802-A922-CEBFDC5C7A92}"/>
              </a:ext>
            </a:extLst>
          </p:cNvPr>
          <p:cNvPicPr>
            <a:picLocks noChangeAspect="1"/>
          </p:cNvPicPr>
          <p:nvPr/>
        </p:nvPicPr>
        <p:blipFill rotWithShape="1"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35"/>
          <a:stretch/>
        </p:blipFill>
        <p:spPr>
          <a:xfrm>
            <a:off x="22846261" y="8399788"/>
            <a:ext cx="6926331" cy="282741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FBD41EE-31F3-9E21-DF3E-DB40F0B81BFA}"/>
              </a:ext>
            </a:extLst>
          </p:cNvPr>
          <p:cNvPicPr>
            <a:picLocks noChangeAspect="1"/>
          </p:cNvPicPr>
          <p:nvPr/>
        </p:nvPicPr>
        <p:blipFill rotWithShape="1"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118"/>
          <a:stretch/>
        </p:blipFill>
        <p:spPr>
          <a:xfrm>
            <a:off x="22134265" y="11324565"/>
            <a:ext cx="8191879" cy="2718404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8EECA741-39F0-78D6-53FE-8D13F8F80D66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69643" y="14389780"/>
            <a:ext cx="6324091" cy="6830018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0C4963E2-A768-AC77-F71A-60603780BA82}"/>
              </a:ext>
            </a:extLst>
          </p:cNvPr>
          <p:cNvPicPr>
            <a:picLocks noChangeAspect="1"/>
          </p:cNvPicPr>
          <p:nvPr/>
        </p:nvPicPr>
        <p:blipFill rotWithShape="1"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80" t="8013" r="44901" b="64095"/>
          <a:stretch/>
        </p:blipFill>
        <p:spPr>
          <a:xfrm>
            <a:off x="18569709" y="17108923"/>
            <a:ext cx="5152990" cy="4545753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C5E90FD1-1547-6339-8A02-9103E6BC5B4D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6496" y="17034088"/>
            <a:ext cx="6697289" cy="3627698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7608B2F9-3DA7-FF92-9538-1F35B82FF001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18346" y="34221865"/>
            <a:ext cx="3822813" cy="4739667"/>
          </a:xfrm>
          <a:prstGeom prst="rect">
            <a:avLst/>
          </a:prstGeom>
        </p:spPr>
      </p:pic>
      <p:grpSp>
        <p:nvGrpSpPr>
          <p:cNvPr id="58" name="Group 57">
            <a:extLst>
              <a:ext uri="{FF2B5EF4-FFF2-40B4-BE49-F238E27FC236}">
                <a16:creationId xmlns:a16="http://schemas.microsoft.com/office/drawing/2014/main" id="{2EF5C509-CC4E-A366-0A43-B5E9B8E3E0DA}"/>
              </a:ext>
            </a:extLst>
          </p:cNvPr>
          <p:cNvGrpSpPr/>
          <p:nvPr/>
        </p:nvGrpSpPr>
        <p:grpSpPr>
          <a:xfrm>
            <a:off x="5737102" y="34228199"/>
            <a:ext cx="3544866" cy="5157914"/>
            <a:chOff x="6218774" y="35678196"/>
            <a:chExt cx="1824214" cy="2654300"/>
          </a:xfrm>
        </p:grpSpPr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EF66CA4C-1964-3DBE-1AA1-2B227EA790C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830" r="34190"/>
            <a:stretch/>
          </p:blipFill>
          <p:spPr>
            <a:xfrm>
              <a:off x="6316824" y="35678196"/>
              <a:ext cx="1726164" cy="2654300"/>
            </a:xfrm>
            <a:prstGeom prst="rect">
              <a:avLst/>
            </a:prstGeom>
          </p:spPr>
        </p:pic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D3465C9A-F3BF-0532-A945-C0946FF42AAC}"/>
                </a:ext>
              </a:extLst>
            </p:cNvPr>
            <p:cNvSpPr/>
            <p:nvPr/>
          </p:nvSpPr>
          <p:spPr>
            <a:xfrm>
              <a:off x="6218774" y="36827927"/>
              <a:ext cx="243713" cy="10170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0" name="Picture 59">
            <a:extLst>
              <a:ext uri="{FF2B5EF4-FFF2-40B4-BE49-F238E27FC236}">
                <a16:creationId xmlns:a16="http://schemas.microsoft.com/office/drawing/2014/main" id="{37203111-AD98-3BC2-E38F-18DCEA10D3F8}"/>
              </a:ext>
            </a:extLst>
          </p:cNvPr>
          <p:cNvPicPr>
            <a:picLocks noChangeAspect="1"/>
          </p:cNvPicPr>
          <p:nvPr/>
        </p:nvPicPr>
        <p:blipFill>
          <a:blip r:embed="rId45"/>
          <a:stretch>
            <a:fillRect/>
          </a:stretch>
        </p:blipFill>
        <p:spPr>
          <a:xfrm>
            <a:off x="14596493" y="24344059"/>
            <a:ext cx="3005913" cy="2841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9973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1761</TotalTime>
  <Words>552</Words>
  <Application>Microsoft Macintosh PowerPoint</Application>
  <PresentationFormat>Custom</PresentationFormat>
  <Paragraphs>57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Arial</vt:lpstr>
      <vt:lpstr>Calibri</vt:lpstr>
      <vt:lpstr>Calibri Light</vt:lpstr>
      <vt:lpstr>Cambria Math</vt:lpstr>
      <vt:lpstr>Helvetica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23</cp:revision>
  <dcterms:created xsi:type="dcterms:W3CDTF">2022-05-24T15:11:07Z</dcterms:created>
  <dcterms:modified xsi:type="dcterms:W3CDTF">2022-05-25T20:54:05Z</dcterms:modified>
</cp:coreProperties>
</file>